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1" r:id="rId6"/>
    <p:sldId id="266" r:id="rId7"/>
    <p:sldId id="267" r:id="rId8"/>
    <p:sldId id="262" r:id="rId9"/>
    <p:sldId id="264" r:id="rId10"/>
    <p:sldId id="265" r:id="rId11"/>
    <p:sldId id="263" r:id="rId12"/>
    <p:sldId id="260" r:id="rId13"/>
    <p:sldId id="268" r:id="rId14"/>
    <p:sldId id="271" r:id="rId15"/>
    <p:sldId id="270" r:id="rId16"/>
  </p:sldIdLst>
  <p:sldSz cx="12192000" cy="6858000"/>
  <p:notesSz cx="6669088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3" autoAdjust="0"/>
    <p:restoredTop sz="70377" autoAdjust="0"/>
  </p:normalViewPr>
  <p:slideViewPr>
    <p:cSldViewPr snapToGrid="0">
      <p:cViewPr>
        <p:scale>
          <a:sx n="52" d="100"/>
          <a:sy n="52" d="100"/>
        </p:scale>
        <p:origin x="17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74C39-6BD6-4213-ADD6-38BEB17FB603}" type="datetimeFigureOut">
              <a:rPr lang="en-GB" smtClean="0"/>
              <a:t>2016-03-02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143FE-2D46-4DFA-A81C-2858651D26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02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F7F1B-88F5-401C-AC44-DF7B4EA7FBAB}" type="datetimeFigureOut">
              <a:rPr lang="en-GB" smtClean="0"/>
              <a:t>2016-02-29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2EB6C-9E1E-480E-97D2-AE604AC86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06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et_of_Things#cite_note-1" TargetMode="External"/><Relationship Id="rId3" Type="http://schemas.openxmlformats.org/officeDocument/2006/relationships/hyperlink" Target="https://en.wikipedia.org/wiki/Embedded_system" TargetMode="External"/><Relationship Id="rId7" Type="http://schemas.openxmlformats.org/officeDocument/2006/relationships/hyperlink" Target="https://en.wikipedia.org/wiki/Internet_acces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ensor" TargetMode="External"/><Relationship Id="rId5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Electronic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My presentation today is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625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Connect data together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movement</a:t>
            </a:r>
          </a:p>
          <a:p>
            <a:r>
              <a:rPr lang="en-GB" dirty="0" smtClean="0"/>
              <a:t>Open Government Data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Postcode</a:t>
            </a:r>
            <a:endParaRPr lang="en-GB" dirty="0" smtClean="0"/>
          </a:p>
          <a:p>
            <a:r>
              <a:rPr lang="en-GB" dirty="0" smtClean="0"/>
              <a:t>Open Street Map</a:t>
            </a:r>
          </a:p>
          <a:p>
            <a:endParaRPr lang="en-GB" dirty="0" smtClean="0"/>
          </a:p>
          <a:p>
            <a:r>
              <a:rPr lang="en-GB" baseline="0" dirty="0" smtClean="0"/>
              <a:t>Data sharing, non-application specific</a:t>
            </a:r>
          </a:p>
          <a:p>
            <a:r>
              <a:rPr lang="en-GB" baseline="0" dirty="0" smtClean="0"/>
              <a:t>AS Opposed to data contained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878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home in the UK will have one of these installed by 2020.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it?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energy usage to your energy supplier directly, who can then predict how much used.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Cheaper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Greener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 in tariff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 smtClean="0"/>
          </a:p>
          <a:p>
            <a:r>
              <a:rPr lang="en-GB" dirty="0" smtClean="0"/>
              <a:t>More flexible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27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With these</a:t>
            </a:r>
            <a:r>
              <a:rPr lang="en-GB" baseline="0" dirty="0" smtClean="0"/>
              <a:t> embedded systems living close to us, it also brings with it new issues.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</a:t>
            </a:r>
            <a:r>
              <a:rPr lang="en-GB" baseline="0" dirty="0" smtClean="0"/>
              <a:t> amount of personal information you can learn about someone hidden within the data collected is huge…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Right down to every aspect of our lives, your location, your habits, everything.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Also, security threats becomes physical</a:t>
            </a:r>
          </a:p>
          <a:p>
            <a:r>
              <a:rPr lang="en-GB" baseline="0" dirty="0" smtClean="0"/>
              <a:t>Imagine having locks that can be controlled over the networks?</a:t>
            </a:r>
          </a:p>
          <a:p>
            <a:r>
              <a:rPr lang="en-GB" baseline="0" dirty="0" smtClean="0"/>
              <a:t>Imagine someone gaining access to your heating controls?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It’s not only a threat to your personal safety, but also to large enterprises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Especially relevant</a:t>
            </a:r>
            <a:r>
              <a:rPr lang="en-GB" baseline="0" dirty="0" smtClean="0"/>
              <a:t> to BAE Systems Applied Intelligence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Properly protecting this precious resource will be crucial to its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24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 of Sprinkler</a:t>
            </a:r>
          </a:p>
          <a:p>
            <a:endParaRPr lang="en-GB" dirty="0" smtClean="0"/>
          </a:p>
          <a:p>
            <a:r>
              <a:rPr lang="en-GB" dirty="0" smtClean="0"/>
              <a:t>Power of connecting Data</a:t>
            </a:r>
            <a:r>
              <a:rPr lang="en-GB" baseline="0" dirty="0" smtClean="0"/>
              <a:t> across disciplines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Democratising the data</a:t>
            </a:r>
          </a:p>
          <a:p>
            <a:r>
              <a:rPr lang="en-GB" dirty="0" smtClean="0"/>
              <a:t>--Smart Meter Example</a:t>
            </a:r>
          </a:p>
          <a:p>
            <a:endParaRPr lang="en-GB" dirty="0" smtClean="0"/>
          </a:p>
          <a:p>
            <a:r>
              <a:rPr lang="en-GB" dirty="0" smtClean="0"/>
              <a:t>Processing Big</a:t>
            </a:r>
            <a:r>
              <a:rPr lang="en-GB" baseline="0" dirty="0" smtClean="0"/>
              <a:t> Data</a:t>
            </a:r>
          </a:p>
          <a:p>
            <a:endParaRPr lang="en-GB" baseline="0" dirty="0" smtClean="0"/>
          </a:p>
          <a:p>
            <a:r>
              <a:rPr lang="en-GB" dirty="0" smtClean="0"/>
              <a:t>Better</a:t>
            </a:r>
            <a:r>
              <a:rPr lang="en-GB" baseline="0" dirty="0" smtClean="0"/>
              <a:t> Decision Making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0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Started with</a:t>
            </a:r>
            <a:r>
              <a:rPr lang="en-GB" baseline="0" dirty="0" smtClean="0"/>
              <a:t> only homes</a:t>
            </a:r>
            <a:endParaRPr lang="en-GB" dirty="0" smtClean="0"/>
          </a:p>
          <a:p>
            <a:r>
              <a:rPr lang="en-GB" dirty="0" smtClean="0"/>
              <a:t>Smart</a:t>
            </a:r>
          </a:p>
          <a:p>
            <a:r>
              <a:rPr lang="en-GB" dirty="0" smtClean="0"/>
              <a:t>grid</a:t>
            </a:r>
          </a:p>
          <a:p>
            <a:r>
              <a:rPr lang="en-GB" dirty="0" smtClean="0"/>
              <a:t>Transportation </a:t>
            </a:r>
          </a:p>
          <a:p>
            <a:r>
              <a:rPr lang="en-GB" dirty="0" smtClean="0"/>
              <a:t>Cities</a:t>
            </a:r>
          </a:p>
          <a:p>
            <a:endParaRPr lang="en-GB" dirty="0" smtClean="0"/>
          </a:p>
          <a:p>
            <a:r>
              <a:rPr lang="en-GB" dirty="0" smtClean="0"/>
              <a:t>Not slowing down</a:t>
            </a:r>
          </a:p>
          <a:p>
            <a:endParaRPr lang="en-GB" dirty="0" smtClean="0"/>
          </a:p>
          <a:p>
            <a:r>
              <a:rPr lang="en-GB" dirty="0" smtClean="0"/>
              <a:t>30bn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IoT</a:t>
            </a:r>
            <a:r>
              <a:rPr lang="en-GB" baseline="0" dirty="0" smtClean="0"/>
              <a:t> by 2020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67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</a:t>
            </a:r>
            <a:r>
              <a:rPr lang="en-GB" baseline="0" dirty="0" smtClean="0"/>
              <a:t> will know what someone will discover in the data tomorrow?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3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Back</a:t>
            </a:r>
            <a:r>
              <a:rPr lang="en-GB" baseline="0" dirty="0" smtClean="0"/>
              <a:t> when I was 14</a:t>
            </a:r>
            <a:endParaRPr lang="en-GB" dirty="0" smtClean="0"/>
          </a:p>
          <a:p>
            <a:r>
              <a:rPr lang="en-GB" dirty="0" smtClean="0"/>
              <a:t>Family business Chinese</a:t>
            </a:r>
            <a:r>
              <a:rPr lang="en-GB" baseline="0" dirty="0" smtClean="0"/>
              <a:t> Takeaway</a:t>
            </a:r>
          </a:p>
          <a:p>
            <a:r>
              <a:rPr lang="en-GB" dirty="0" smtClean="0"/>
              <a:t>works long hours</a:t>
            </a:r>
          </a:p>
          <a:p>
            <a:r>
              <a:rPr lang="en-GB" dirty="0" smtClean="0"/>
              <a:t>In the north east, where the average temp is 3c</a:t>
            </a:r>
          </a:p>
          <a:p>
            <a:r>
              <a:rPr lang="en-GB" dirty="0" smtClean="0"/>
              <a:t>Arrives to a freezing cold home</a:t>
            </a:r>
          </a:p>
          <a:p>
            <a:r>
              <a:rPr lang="en-GB" dirty="0" smtClean="0"/>
              <a:t>Surely I can do something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76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</a:t>
            </a:r>
            <a:r>
              <a:rPr lang="en-GB" baseline="0" dirty="0" smtClean="0"/>
              <a:t> I investigated different type of technology</a:t>
            </a:r>
            <a:endParaRPr lang="en-GB" dirty="0" smtClean="0"/>
          </a:p>
          <a:p>
            <a:r>
              <a:rPr lang="en-GB" dirty="0" smtClean="0"/>
              <a:t>Timer - Irregular working hours</a:t>
            </a:r>
          </a:p>
          <a:p>
            <a:r>
              <a:rPr lang="en-GB" dirty="0" smtClean="0"/>
              <a:t>Thicker Jumper?</a:t>
            </a:r>
          </a:p>
          <a:p>
            <a:r>
              <a:rPr lang="en-GB" dirty="0" smtClean="0"/>
              <a:t>Thermostat - Keep the heating on? Wasting</a:t>
            </a:r>
            <a:r>
              <a:rPr lang="en-GB" baseline="0" dirty="0" smtClean="0"/>
              <a:t> energy –Turn down 2C to 18c can save Britain 55TWh/</a:t>
            </a:r>
            <a:r>
              <a:rPr lang="en-GB" baseline="0" dirty="0" err="1" smtClean="0"/>
              <a:t>yr</a:t>
            </a:r>
            <a:r>
              <a:rPr lang="en-GB" baseline="0" dirty="0" smtClean="0"/>
              <a:t>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68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My first attempt at</a:t>
            </a:r>
            <a:r>
              <a:rPr lang="en-GB" baseline="0" dirty="0" smtClean="0"/>
              <a:t> solving this problem</a:t>
            </a:r>
          </a:p>
          <a:p>
            <a:endParaRPr lang="en-GB" baseline="0" dirty="0" smtClean="0"/>
          </a:p>
          <a:p>
            <a:r>
              <a:rPr lang="en-GB" baseline="0" dirty="0" smtClean="0"/>
              <a:t>Connecting the boiler controls to a microcontroller</a:t>
            </a:r>
          </a:p>
          <a:p>
            <a:endParaRPr lang="en-GB" baseline="0" dirty="0" smtClean="0"/>
          </a:p>
          <a:p>
            <a:r>
              <a:rPr lang="en-GB" baseline="0" dirty="0" smtClean="0"/>
              <a:t>Explain Arduino and point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microcontroller has an added module on top to connect it to the internet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3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was a success!</a:t>
            </a:r>
          </a:p>
          <a:p>
            <a:r>
              <a:rPr lang="en-GB" dirty="0" smtClean="0"/>
              <a:t>Mum can enjoy coming back to a warm home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Over</a:t>
            </a:r>
            <a:r>
              <a:rPr lang="en-GB" baseline="0" dirty="0" smtClean="0"/>
              <a:t> the years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As technology moved on</a:t>
            </a:r>
          </a:p>
          <a:p>
            <a:r>
              <a:rPr lang="en-GB" dirty="0" smtClean="0"/>
              <a:t>Can tell from the phone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Improvements</a:t>
            </a:r>
          </a:p>
          <a:p>
            <a:r>
              <a:rPr lang="en-GB" dirty="0" smtClean="0"/>
              <a:t>Thermostat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Adaptable </a:t>
            </a:r>
            <a:r>
              <a:rPr lang="en-GB" dirty="0" smtClean="0"/>
              <a:t>Time-aware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0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Apart from the temperature controlling the heating,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Why stop there?</a:t>
            </a:r>
          </a:p>
          <a:p>
            <a:endParaRPr lang="en-GB" dirty="0" smtClean="0"/>
          </a:p>
          <a:p>
            <a:r>
              <a:rPr lang="en-GB" dirty="0" smtClean="0"/>
              <a:t>Humidity</a:t>
            </a:r>
          </a:p>
          <a:p>
            <a:r>
              <a:rPr lang="en-GB" dirty="0" smtClean="0"/>
              <a:t>Who’s</a:t>
            </a:r>
            <a:r>
              <a:rPr lang="en-GB" baseline="0" dirty="0" smtClean="0"/>
              <a:t> home</a:t>
            </a:r>
          </a:p>
          <a:p>
            <a:r>
              <a:rPr lang="en-GB" baseline="0" dirty="0" smtClean="0"/>
              <a:t>Electricity usage</a:t>
            </a:r>
          </a:p>
          <a:p>
            <a:r>
              <a:rPr lang="en-GB" baseline="0" dirty="0" smtClean="0"/>
              <a:t>--know that my electric shower very energy hungry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can we do with all this data?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(as expected)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Appliances like TV switched off when no one is home</a:t>
            </a:r>
          </a:p>
          <a:p>
            <a:r>
              <a:rPr lang="en-GB" baseline="0" dirty="0" smtClean="0"/>
              <a:t>Controlled light – as above but can also switch on randomly</a:t>
            </a:r>
          </a:p>
          <a:p>
            <a:endParaRPr lang="en-GB" baseline="0" dirty="0" smtClean="0"/>
          </a:p>
          <a:p>
            <a:r>
              <a:rPr lang="en-GB" baseline="0" dirty="0" smtClean="0"/>
              <a:t>Eureka!!</a:t>
            </a:r>
          </a:p>
          <a:p>
            <a:r>
              <a:rPr lang="en-GB" baseline="0" dirty="0" smtClean="0"/>
              <a:t>Sprinkler!</a:t>
            </a:r>
          </a:p>
          <a:p>
            <a:r>
              <a:rPr lang="en-GB" baseline="0" dirty="0" smtClean="0"/>
              <a:t>…from the humidity</a:t>
            </a:r>
          </a:p>
          <a:p>
            <a:r>
              <a:rPr lang="en-GB" dirty="0" smtClean="0"/>
              <a:t>----All powered by data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But</a:t>
            </a:r>
            <a:r>
              <a:rPr lang="en-GB" baseline="0" dirty="0" smtClean="0"/>
              <a:t> then I ran into trouble</a:t>
            </a:r>
          </a:p>
          <a:p>
            <a:r>
              <a:rPr lang="en-GB" baseline="0" dirty="0" smtClean="0"/>
              <a:t>Not enough capacity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69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needed a way of storing</a:t>
            </a:r>
            <a:r>
              <a:rPr lang="en-GB" baseline="0" dirty="0" smtClean="0"/>
              <a:t> and processing the waves of numbers streaming in, both by the machine.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They say a picture is worth 1000 words. They are right!</a:t>
            </a:r>
          </a:p>
          <a:p>
            <a:endParaRPr lang="en-GB" baseline="0" dirty="0" smtClean="0"/>
          </a:p>
          <a:p>
            <a:r>
              <a:rPr lang="en-GB" baseline="0" dirty="0" smtClean="0"/>
              <a:t>Visualisation was key to my sprinkler problem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6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NO, commercial</a:t>
            </a:r>
            <a:r>
              <a:rPr lang="en-GB" baseline="0" dirty="0" smtClean="0"/>
              <a:t> opportunities!</a:t>
            </a:r>
          </a:p>
          <a:p>
            <a:endParaRPr lang="en-GB" baseline="0" dirty="0" smtClean="0"/>
          </a:p>
          <a:p>
            <a:r>
              <a:rPr lang="en-GB" dirty="0" smtClean="0"/>
              <a:t>Nest</a:t>
            </a:r>
            <a:r>
              <a:rPr lang="en-GB" baseline="0" dirty="0" smtClean="0"/>
              <a:t> – just like my thermostat, it can be controlled remotely</a:t>
            </a:r>
          </a:p>
          <a:p>
            <a:r>
              <a:rPr lang="en-GB" baseline="0" dirty="0" smtClean="0"/>
              <a:t>Also does machine learning so that temp habits and schedules are automated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We have all</a:t>
            </a:r>
            <a:r>
              <a:rPr lang="en-GB" baseline="0" dirty="0" smtClean="0"/>
              <a:t> heard of it</a:t>
            </a:r>
            <a:endParaRPr lang="en-GB" dirty="0" smtClean="0"/>
          </a:p>
          <a:p>
            <a:r>
              <a:rPr lang="en-GB" dirty="0" smtClean="0"/>
              <a:t>Introduce </a:t>
            </a:r>
            <a:r>
              <a:rPr lang="en-GB" dirty="0" err="1" smtClean="0"/>
              <a:t>IoT</a:t>
            </a:r>
            <a:endParaRPr lang="en-GB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the network of physical objects—devices, vehicles, buildings and other items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mbedded system"/>
              </a:rPr>
              <a:t>embedded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lectronics"/>
              </a:rPr>
              <a:t>electronics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oftware"/>
              </a:rPr>
              <a:t>software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ensor"/>
              </a:rPr>
              <a:t>sensors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ternet access"/>
              </a:rPr>
              <a:t>network connectivity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—that enables these objects to collect and exchange data.</a:t>
            </a:r>
            <a:r>
              <a:rPr lang="en-GB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[1]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Internet of Things allows objects to be sensed and controlled remotely,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efficiently and accurately.</a:t>
            </a:r>
            <a:endParaRPr lang="en-GB" dirty="0" smtClean="0"/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Communities built around exploiting</a:t>
            </a:r>
            <a:r>
              <a:rPr lang="en-GB" baseline="0" dirty="0" smtClean="0"/>
              <a:t> </a:t>
            </a:r>
            <a:r>
              <a:rPr lang="en-GB" dirty="0" smtClean="0"/>
              <a:t>the many embedded system already collecting</a:t>
            </a:r>
            <a:r>
              <a:rPr lang="en-GB" baseline="0" dirty="0" smtClean="0"/>
              <a:t> data from </a:t>
            </a:r>
            <a:r>
              <a:rPr lang="en-GB" dirty="0" smtClean="0"/>
              <a:t>sensors in every</a:t>
            </a:r>
            <a:r>
              <a:rPr lang="en-GB" baseline="0" dirty="0" smtClean="0"/>
              <a:t> part of life.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much data, we need a common way to share this</a:t>
            </a:r>
            <a:endParaRPr lang="en-GB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89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Need a way to e</a:t>
            </a:r>
            <a:r>
              <a:rPr lang="en-GB" baseline="0" dirty="0" smtClean="0"/>
              <a:t>xchange data between multiple devices effectively, across different programming languages, </a:t>
            </a:r>
            <a:r>
              <a:rPr lang="en-GB" baseline="0" dirty="0" smtClean="0"/>
              <a:t>OS, platforms. 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Interoperability</a:t>
            </a:r>
          </a:p>
          <a:p>
            <a:endParaRPr lang="en-GB" dirty="0" smtClean="0"/>
          </a:p>
          <a:p>
            <a:r>
              <a:rPr lang="en-GB" dirty="0" smtClean="0"/>
              <a:t>Just like People to people</a:t>
            </a:r>
            <a:r>
              <a:rPr lang="en-GB" baseline="0" dirty="0" smtClean="0"/>
              <a:t> with </a:t>
            </a:r>
            <a:r>
              <a:rPr lang="en-GB" dirty="0" smtClean="0"/>
              <a:t>HTTP on the world</a:t>
            </a:r>
            <a:r>
              <a:rPr lang="en-GB" baseline="0" dirty="0" smtClean="0"/>
              <a:t> wide web</a:t>
            </a:r>
            <a:endParaRPr lang="en-GB" dirty="0" smtClean="0"/>
          </a:p>
          <a:p>
            <a:endParaRPr lang="en-GB" baseline="0" dirty="0" smtClean="0"/>
          </a:p>
          <a:p>
            <a:r>
              <a:rPr lang="en-GB" baseline="0" dirty="0" smtClean="0"/>
              <a:t>Found</a:t>
            </a:r>
          </a:p>
          <a:p>
            <a:r>
              <a:rPr lang="en-GB" baseline="0" dirty="0" smtClean="0"/>
              <a:t>Machine</a:t>
            </a:r>
          </a:p>
          <a:p>
            <a:r>
              <a:rPr lang="en-GB" baseline="0" dirty="0" smtClean="0"/>
              <a:t>MQTT – Message Queuing Telemetry Transport</a:t>
            </a:r>
          </a:p>
          <a:p>
            <a:endParaRPr lang="en-GB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keeps bandwidth at an absolute minimum and deals with unreliable networks without complex error handling and a huge implementation effort.	</a:t>
            </a:r>
            <a:endParaRPr lang="en-GB" dirty="0" smtClean="0"/>
          </a:p>
          <a:p>
            <a:endParaRPr lang="en-GB" dirty="0" smtClean="0"/>
          </a:p>
          <a:p>
            <a:r>
              <a:rPr lang="en-GB" baseline="0" dirty="0" smtClean="0"/>
              <a:t>Embedded computers and telemetry existed for many years now…</a:t>
            </a:r>
          </a:p>
          <a:p>
            <a:r>
              <a:rPr lang="en-GB" baseline="0" dirty="0" smtClean="0"/>
              <a:t>(maybe reference my surveying times)</a:t>
            </a:r>
          </a:p>
          <a:p>
            <a:r>
              <a:rPr lang="en-GB" baseline="0" dirty="0" smtClean="0"/>
              <a:t>What has changed?</a:t>
            </a:r>
          </a:p>
          <a:p>
            <a:r>
              <a:rPr lang="en-GB" baseline="0" dirty="0" smtClean="0"/>
              <a:t>Mentality – Working groups like IBM, (Sierra Wireless?)</a:t>
            </a:r>
          </a:p>
          <a:p>
            <a:endParaRPr lang="en-GB" dirty="0" smtClean="0"/>
          </a:p>
          <a:p>
            <a:r>
              <a:rPr lang="en-GB" dirty="0" smtClean="0"/>
              <a:t>How is it different</a:t>
            </a:r>
            <a:r>
              <a:rPr lang="en-GB" baseline="0" dirty="0" smtClean="0"/>
              <a:t> to before?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EB6C-9E1E-480E-97D2-AE604AC8669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29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Next generation of homes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Chung Poon</a:t>
            </a:r>
            <a:endParaRPr lang="en-GB" dirty="0"/>
          </a:p>
        </p:txBody>
      </p:sp>
      <p:pic>
        <p:nvPicPr>
          <p:cNvPr id="13314" name="Picture 2" descr="ICONMagazine-SmartHomeDemand.jpg (620×360)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51" y="4278292"/>
            <a:ext cx="3373859" cy="19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3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</a:t>
            </a:r>
            <a:endParaRPr lang="en-GB" dirty="0"/>
          </a:p>
        </p:txBody>
      </p:sp>
      <p:pic>
        <p:nvPicPr>
          <p:cNvPr id="4" name="Picture 4" descr="Open Government License for public sector informati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09" y="2105118"/>
            <a:ext cx="7112802" cy="11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2000px-Openstreetmap_logo.svg.png (2000×200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1" y="392588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 Sha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606314"/>
            <a:ext cx="3290596" cy="24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4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Stock_000020762402Medium.jpg (1600×12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93" y="1900311"/>
            <a:ext cx="3617672" cy="27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Smart Meters</a:t>
            </a:r>
            <a:endParaRPr lang="en-GB" dirty="0"/>
          </a:p>
        </p:txBody>
      </p:sp>
      <p:pic>
        <p:nvPicPr>
          <p:cNvPr id="9218" name="Picture 2" descr="smart-meter.jpg (400×22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02" y="3953019"/>
            <a:ext cx="5187464" cy="29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-Down Arrow 3"/>
          <p:cNvSpPr/>
          <p:nvPr/>
        </p:nvSpPr>
        <p:spPr>
          <a:xfrm rot="-2700000">
            <a:off x="4980419" y="4199754"/>
            <a:ext cx="277091" cy="129785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7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and Privacy</a:t>
            </a:r>
            <a:endParaRPr lang="en-GB" dirty="0"/>
          </a:p>
        </p:txBody>
      </p:sp>
      <p:pic>
        <p:nvPicPr>
          <p:cNvPr id="10242" name="Picture 2" descr="secure-cloud-computing2.jpg (693×69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32" y="2612571"/>
            <a:ext cx="3331029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pying.jpg (534×401)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210" y="2845836"/>
            <a:ext cx="4125201" cy="309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Empowering Insights</a:t>
            </a:r>
            <a:endParaRPr lang="en-GB" dirty="0"/>
          </a:p>
        </p:txBody>
      </p:sp>
      <p:pic>
        <p:nvPicPr>
          <p:cNvPr id="11266" name="Picture 2" descr="Data-driven-actions.jpg (600×298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2EAEB7"/>
              </a:clrFrom>
              <a:clrTo>
                <a:srgbClr val="2EAEB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041283"/>
            <a:ext cx="5715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Next?</a:t>
            </a:r>
            <a:endParaRPr lang="en-GB" dirty="0"/>
          </a:p>
        </p:txBody>
      </p:sp>
      <p:pic>
        <p:nvPicPr>
          <p:cNvPr id="12290" name="Picture 2" descr="internet-of-things-everything-you-need-to-know.jpg (428×310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12" y="1922107"/>
            <a:ext cx="4962400" cy="35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542568"/>
            <a:ext cx="9905998" cy="1478570"/>
          </a:xfrm>
        </p:spPr>
        <p:txBody>
          <a:bodyPr/>
          <a:lstStyle/>
          <a:p>
            <a:r>
              <a:rPr lang="en-GB" dirty="0" smtClean="0"/>
              <a:t>Thanks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2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Brief History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91178"/>
            <a:ext cx="4973637" cy="37286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9" b="20377"/>
          <a:stretch/>
        </p:blipFill>
        <p:spPr>
          <a:xfrm>
            <a:off x="8705850" y="2097088"/>
            <a:ext cx="1695450" cy="19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I Do?</a:t>
            </a:r>
            <a:endParaRPr lang="en-GB" dirty="0"/>
          </a:p>
        </p:txBody>
      </p:sp>
      <p:pic>
        <p:nvPicPr>
          <p:cNvPr id="3074" name="Picture 2" descr="https://cdn.plumbnation.co.uk/site/honeywell-dial-setting-room-thermostat-t6360b1028/large-t6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2" y="2249488"/>
            <a:ext cx="2982912" cy="298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61w+PnSKapL._SX342_.jpg (342×342)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2097088"/>
            <a:ext cx="3351212" cy="3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asapplianceguide.co.uk/images/Drayton/SM1andSM2%20Mech%20Timers%20mi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50817" b="1"/>
          <a:stretch/>
        </p:blipFill>
        <p:spPr bwMode="auto">
          <a:xfrm>
            <a:off x="744929" y="3242536"/>
            <a:ext cx="2317360" cy="145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18649" y="6488668"/>
            <a:ext cx="206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DECC 2012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4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Solution</a:t>
            </a:r>
            <a:endParaRPr lang="en-GB" dirty="0"/>
          </a:p>
        </p:txBody>
      </p:sp>
      <p:pic>
        <p:nvPicPr>
          <p:cNvPr id="1026" name="Picture 2" descr="https://upload.wikimedia.org/wikipedia/commons/4/4b/Flamingo_Arduino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25" y="2639509"/>
            <a:ext cx="3121152" cy="21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95284" y="3272076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Cartoon of PC connected to the Int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22" y="2309753"/>
            <a:ext cx="26670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etsfixit.co.uk/wp-content/uploads/boil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6" y="1982788"/>
            <a:ext cx="2036937" cy="34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flipH="1">
            <a:off x="2568553" y="3553432"/>
            <a:ext cx="1158853" cy="355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6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Result!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141413" y="1941343"/>
            <a:ext cx="4390360" cy="3332786"/>
            <a:chOff x="1374775" y="2447529"/>
            <a:chExt cx="4050665" cy="3145629"/>
          </a:xfrm>
        </p:grpSpPr>
        <p:pic>
          <p:nvPicPr>
            <p:cNvPr id="5122" name="Picture 2" descr="OldIE.jpg (1289×1001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775" y="2447529"/>
              <a:ext cx="4050665" cy="314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9892" r="75066" b="61739"/>
            <a:stretch/>
          </p:blipFill>
          <p:spPr>
            <a:xfrm>
              <a:off x="1374775" y="3025933"/>
              <a:ext cx="3244215" cy="1988820"/>
            </a:xfrm>
            <a:prstGeom prst="rect">
              <a:avLst/>
            </a:prstGeom>
          </p:spPr>
        </p:pic>
      </p:grpSp>
      <p:pic>
        <p:nvPicPr>
          <p:cNvPr id="5124" name="Picture 4" descr="blackberry-curve-9300-29g1-800.jpg (800×6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57" y="2513591"/>
            <a:ext cx="5336941" cy="38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764549" y="1586706"/>
            <a:ext cx="2370051" cy="4718844"/>
            <a:chOff x="5897649" y="1739106"/>
            <a:chExt cx="2370051" cy="4718844"/>
          </a:xfrm>
        </p:grpSpPr>
        <p:pic>
          <p:nvPicPr>
            <p:cNvPr id="5126" name="Picture 6" descr="image.axd (250×479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649" y="1739106"/>
              <a:ext cx="2370051" cy="4718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/>
            <a:srcRect l="2269" t="19255" r="77275" b="11802"/>
            <a:stretch/>
          </p:blipFill>
          <p:spPr>
            <a:xfrm>
              <a:off x="6105589" y="2405232"/>
              <a:ext cx="1943143" cy="3400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6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inground-sprinklers-toutX.jpg (441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56" y="4277447"/>
            <a:ext cx="3491773" cy="23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Data! More Control!</a:t>
            </a:r>
            <a:endParaRPr lang="en-GB" dirty="0"/>
          </a:p>
        </p:txBody>
      </p:sp>
      <p:pic>
        <p:nvPicPr>
          <p:cNvPr id="2056" name="Picture 8" descr="_img (720×45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41" y="3838066"/>
            <a:ext cx="3865281" cy="24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8iznoa94T.jpg (625×626)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37" y="1710673"/>
            <a:ext cx="3536054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gdsinstruments.com/__assets__/WebPages/00226/temperature-controll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69" y="2097088"/>
            <a:ext cx="2404269" cy="240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neric_light_bulb_02.jpg (575×767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293" y="3369865"/>
            <a:ext cx="2513061" cy="335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86" y="1710673"/>
            <a:ext cx="2203708" cy="2965710"/>
          </a:xfrm>
          <a:prstGeom prst="rect">
            <a:avLst/>
          </a:prstGeom>
        </p:spPr>
      </p:pic>
      <p:pic>
        <p:nvPicPr>
          <p:cNvPr id="2064" name="Picture 16" descr="KijM8zreT.jpeg (2100×2400)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7" y="4831203"/>
            <a:ext cx="1589859" cy="18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7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28889" r="19130" b="17222"/>
          <a:stretch/>
        </p:blipFill>
        <p:spPr>
          <a:xfrm>
            <a:off x="6522502" y="1661843"/>
            <a:ext cx="5257801" cy="369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Handling more Data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599" t="20331" r="4271" b="6435"/>
          <a:stretch/>
        </p:blipFill>
        <p:spPr>
          <a:xfrm>
            <a:off x="3670446" y="3180957"/>
            <a:ext cx="4566557" cy="3325994"/>
          </a:xfrm>
          <a:prstGeom prst="rect">
            <a:avLst/>
          </a:prstGeom>
        </p:spPr>
      </p:pic>
      <p:pic>
        <p:nvPicPr>
          <p:cNvPr id="4" name="Picture 2" descr="Raspberry_Pi_-_Model_A.jpg (600×6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17" y="1481265"/>
            <a:ext cx="4895056" cy="48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7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Was I Alone?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AAEAAQAAAAAAAAQsAAAAJGEzODc5NTk3LTJiOWItNDUxMy04MjRhLTA5NTc1ZTlmOTY1OQ.png (566×500)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6" y="1357803"/>
            <a:ext cx="53911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st-thermostat-1.jpg (500×40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962150"/>
            <a:ext cx="47625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Internet of Things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316794" y="2097088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8677" y="4687370"/>
            <a:ext cx="1851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MQTT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Up-Down Arrow 5"/>
          <p:cNvSpPr/>
          <p:nvPr/>
        </p:nvSpPr>
        <p:spPr>
          <a:xfrm>
            <a:off x="5865016" y="3211453"/>
            <a:ext cx="458789" cy="1284882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3558</TotalTime>
  <Words>620</Words>
  <Application>Microsoft Office PowerPoint</Application>
  <PresentationFormat>Widescreen</PresentationFormat>
  <Paragraphs>181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Wingdings</vt:lpstr>
      <vt:lpstr>Circuit</vt:lpstr>
      <vt:lpstr>Next generation of homes</vt:lpstr>
      <vt:lpstr>A Brief History</vt:lpstr>
      <vt:lpstr>What Can I Do?</vt:lpstr>
      <vt:lpstr>My Solution</vt:lpstr>
      <vt:lpstr>Result!</vt:lpstr>
      <vt:lpstr>More Data! More Control!</vt:lpstr>
      <vt:lpstr>Handling more Data</vt:lpstr>
      <vt:lpstr>Was I Alone?</vt:lpstr>
      <vt:lpstr>Internet of Things</vt:lpstr>
      <vt:lpstr>Big Data</vt:lpstr>
      <vt:lpstr>Smart Meters</vt:lpstr>
      <vt:lpstr>Security and Privacy</vt:lpstr>
      <vt:lpstr>Empowering Insights</vt:lpstr>
      <vt:lpstr>What’s Next?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</dc:title>
  <dc:creator>Chung Poon</dc:creator>
  <cp:lastModifiedBy>Chung Poon</cp:lastModifiedBy>
  <cp:revision>88</cp:revision>
  <cp:lastPrinted>2016-03-02T10:24:07Z</cp:lastPrinted>
  <dcterms:created xsi:type="dcterms:W3CDTF">2016-02-28T23:38:11Z</dcterms:created>
  <dcterms:modified xsi:type="dcterms:W3CDTF">2016-03-02T10:57:00Z</dcterms:modified>
</cp:coreProperties>
</file>